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/>
    <p:restoredTop sz="94623"/>
  </p:normalViewPr>
  <p:slideViewPr>
    <p:cSldViewPr>
      <p:cViewPr varScale="1">
        <p:scale>
          <a:sx n="161" d="100"/>
          <a:sy n="161" d="100"/>
        </p:scale>
        <p:origin x="216" y="10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39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49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77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97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28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75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36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8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926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12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54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B75D6-473B-4C53-9B71-083960835BE8}" type="datetimeFigureOut">
              <a:rPr lang="it-IT" smtClean="0"/>
              <a:t>15/04/20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3DB8-FB54-42B7-8886-6F2EB1F91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38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4" descr="shutterstock_1453976390.jpg">
            <a:extLst>
              <a:ext uri="{FF2B5EF4-FFF2-40B4-BE49-F238E27FC236}">
                <a16:creationId xmlns:a16="http://schemas.microsoft.com/office/drawing/2014/main" id="{3F1C3FAD-29DD-A641-9F54-6AAD23B8F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r="3456"/>
          <a:stretch>
            <a:fillRect/>
          </a:stretch>
        </p:blipFill>
        <p:spPr bwMode="auto">
          <a:xfrm>
            <a:off x="0" y="-33338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A514870-D4C4-1F4E-B54F-ADADEABBC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3713" y="3975100"/>
            <a:ext cx="6764337" cy="1470025"/>
          </a:xfrm>
        </p:spPr>
        <p:txBody>
          <a:bodyPr/>
          <a:lstStyle/>
          <a:p>
            <a:pPr algn="l" eaLnBrk="1" hangingPunct="1"/>
            <a:r>
              <a:rPr lang="it-IT" altLang="it-IT" sz="6600" b="1">
                <a:solidFill>
                  <a:schemeClr val="bg1"/>
                </a:solidFill>
                <a:ea typeface="ＭＳ Ｐゴシック" panose="020B0600070205080204" pitchFamily="34" charset="-128"/>
              </a:rPr>
              <a:t>Le frazioni</a:t>
            </a:r>
          </a:p>
        </p:txBody>
      </p:sp>
      <p:pic>
        <p:nvPicPr>
          <p:cNvPr id="10" name="Immagine 9" descr="logo lattes bianco.psd">
            <a:extLst>
              <a:ext uri="{FF2B5EF4-FFF2-40B4-BE49-F238E27FC236}">
                <a16:creationId xmlns:a16="http://schemas.microsoft.com/office/drawing/2014/main" id="{0C22BAF1-438E-854A-ABC8-578BC4A2A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106045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010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Applicando la proprietà invariantiva si può </a:t>
                </a:r>
                <a:r>
                  <a:rPr lang="it-IT" sz="1800" b="1" dirty="0"/>
                  <a:t>semplificare una frazione</a:t>
                </a:r>
                <a:r>
                  <a:rPr lang="it-IT" sz="1800" dirty="0"/>
                  <a:t>.</a:t>
                </a:r>
              </a:p>
              <a:p>
                <a:pPr marL="0" indent="0" algn="ctr">
                  <a:buNone/>
                </a:pPr>
                <a:r>
                  <a:rPr lang="it-IT" sz="18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𝟕𝟐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𝟕𝟐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 :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𝟑𝟎𝟎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 :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  <m:r>
                      <a:rPr lang="it-IT" sz="2400" b="1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 sz="2400" b="1" dirty="0">
                        <a:solidFill>
                          <a:srgbClr val="FF0000"/>
                        </a:solidFill>
                      </a:rPr>
                      <m:t>=</m:t>
                    </m:r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 :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 :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𝟐𝟓</m:t>
                        </m:r>
                      </m:den>
                    </m:f>
                  </m:oMath>
                </a14:m>
                <a:endParaRPr lang="it-IT" sz="24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800" dirty="0"/>
                  <a:t>La frazione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it-IT" sz="1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25</m:t>
                        </m:r>
                      </m:den>
                    </m:f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it-IT" sz="1800" dirty="0"/>
                  <a:t>non è più semplificabile perché non esistono divisori comuni a 6 e 25 in quanto i due numeri sono </a:t>
                </a:r>
                <a:r>
                  <a:rPr lang="it-IT" sz="1800" b="1" dirty="0"/>
                  <a:t>primi fra loro</a:t>
                </a:r>
                <a:r>
                  <a:rPr lang="it-IT" sz="1800" dirty="0"/>
                  <a:t>.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dirty="0"/>
                  <a:t>Una frazione è </a:t>
                </a:r>
                <a:r>
                  <a:rPr lang="it-IT" sz="1800" b="1" dirty="0"/>
                  <a:t>ridotta ai minimi termini </a:t>
                </a:r>
                <a:r>
                  <a:rPr lang="it-IT" sz="1800" dirty="0"/>
                  <a:t>quando numeratore e denominatore sono primi fra loro.</a:t>
                </a:r>
              </a:p>
              <a:p>
                <a:pPr marL="0" indent="0">
                  <a:buNone/>
                </a:pPr>
                <a:r>
                  <a:rPr lang="it-IT" sz="1800" dirty="0"/>
                  <a:t>Per ridurre una frazione ai minimi termini occorre:</a:t>
                </a:r>
              </a:p>
              <a:p>
                <a:pPr marL="0" indent="0">
                  <a:buNone/>
                </a:pPr>
                <a:r>
                  <a:rPr lang="it-IT" sz="1800" dirty="0"/>
                  <a:t>- calcolare il M.C.D. fra numeratore e denominatore;</a:t>
                </a:r>
              </a:p>
              <a:p>
                <a:pPr marL="0" indent="0">
                  <a:buNone/>
                </a:pPr>
                <a:r>
                  <a:rPr lang="it-IT" sz="1800" dirty="0"/>
                  <a:t>- dividere numeratore e denominatore per il loro M.C.D. </a:t>
                </a:r>
              </a:p>
              <a:p>
                <a:pPr marL="457200" lvl="1" indent="0" algn="ctr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M.C.D. (72, 300) = 12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𝟕𝟐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𝟕𝟐</m:t>
                        </m:r>
                        <m:r>
                          <a:rPr lang="it-IT" sz="2400" b="1" i="0">
                            <a:solidFill>
                              <a:srgbClr val="FF0000"/>
                            </a:solidFill>
                            <a:latin typeface="Cambria Math"/>
                          </a:rPr>
                          <m:t>  : </m:t>
                        </m:r>
                        <m:r>
                          <a:rPr lang="it-IT" sz="2400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𝟏𝟐</m:t>
                        </m:r>
                      </m:num>
                      <m:den>
                        <m:r>
                          <a:rPr lang="it-IT" sz="2400" b="1" i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𝟑𝟎𝟎</m:t>
                        </m:r>
                        <m:r>
                          <a:rPr lang="it-IT" sz="2400" b="1" i="0">
                            <a:solidFill>
                              <a:srgbClr val="FF0000"/>
                            </a:solidFill>
                            <a:latin typeface="Cambria Math"/>
                          </a:rPr>
                          <m:t>  : </m:t>
                        </m:r>
                        <m:r>
                          <a:rPr lang="it-IT" sz="2400" b="1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𝟏𝟐</m:t>
                        </m:r>
                      </m:den>
                    </m:f>
                    <m:r>
                      <a:rPr lang="it-IT" sz="2400" b="1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𝟐𝟓</m:t>
                        </m:r>
                      </m:den>
                    </m:f>
                  </m:oMath>
                </a14:m>
                <a:endParaRPr lang="it-IT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1" descr="foglio quadretti.psd">
            <a:extLst>
              <a:ext uri="{FF2B5EF4-FFF2-40B4-BE49-F238E27FC236}">
                <a16:creationId xmlns:a16="http://schemas.microsoft.com/office/drawing/2014/main" id="{63B42367-D3E5-D546-BCBF-7BF54D4F9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2EAAEABD-E976-2A48-8DB7-F18DE13C751B}"/>
              </a:ext>
            </a:extLst>
          </p:cNvPr>
          <p:cNvSpPr txBox="1">
            <a:spLocks/>
          </p:cNvSpPr>
          <p:nvPr/>
        </p:nvSpPr>
        <p:spPr bwMode="auto">
          <a:xfrm>
            <a:off x="0" y="286097"/>
            <a:ext cx="914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it-IT" sz="3700" b="1" dirty="0">
                <a:solidFill>
                  <a:srgbClr val="800000"/>
                </a:solidFill>
                <a:latin typeface="+mn-lt"/>
                <a:ea typeface="+mj-ea"/>
                <a:cs typeface="+mj-cs"/>
              </a:rPr>
              <a:t>Riduzione di una frazione </a:t>
            </a:r>
            <a:br>
              <a:rPr lang="it-IT" sz="3700" b="1" dirty="0">
                <a:solidFill>
                  <a:srgbClr val="800000"/>
                </a:solidFill>
                <a:latin typeface="+mn-lt"/>
                <a:ea typeface="+mj-ea"/>
                <a:cs typeface="+mj-cs"/>
              </a:rPr>
            </a:br>
            <a:r>
              <a:rPr lang="it-IT" sz="3700" b="1" dirty="0">
                <a:solidFill>
                  <a:srgbClr val="800000"/>
                </a:solidFill>
                <a:latin typeface="+mn-lt"/>
                <a:ea typeface="+mj-ea"/>
                <a:cs typeface="+mj-cs"/>
              </a:rPr>
              <a:t>ai minimi termini</a:t>
            </a:r>
          </a:p>
        </p:txBody>
      </p:sp>
      <p:pic>
        <p:nvPicPr>
          <p:cNvPr id="8" name="Immagine 3" descr="logo LATTES OK nero.jpg">
            <a:extLst>
              <a:ext uri="{FF2B5EF4-FFF2-40B4-BE49-F238E27FC236}">
                <a16:creationId xmlns:a16="http://schemas.microsoft.com/office/drawing/2014/main" id="{085E31E5-589E-4447-A0AE-C9CD8DA08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046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1600201"/>
                <a:ext cx="7920880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Per trasformare una frazione (ridotta ai minimi termini) in un’altra equivalente di denominatore assegnato e multiplo di quello della frazione data, occorre moltiplicare i termini della frazione per il quoziente tra il denominatore assegnato e quello della frazione data.</a:t>
                </a:r>
              </a:p>
              <a:p>
                <a:pPr marL="0" indent="0">
                  <a:buNone/>
                </a:pPr>
                <a:r>
                  <a:rPr lang="it-IT" sz="1800" dirty="0"/>
                  <a:t>La frazione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it-IT" sz="1800" b="0" i="1" smtClean="0">
                            <a:latin typeface="Cambria Math"/>
                          </a:rPr>
                          <m:t>6 </m:t>
                        </m:r>
                      </m:den>
                    </m:f>
                  </m:oMath>
                </a14:m>
                <a:r>
                  <a:rPr lang="it-IT" sz="1800" dirty="0"/>
                  <a:t> deve essere trasformata in una frazione equivalente con denominatore 24:</a:t>
                </a:r>
              </a:p>
              <a:p>
                <a:pPr marL="0" indent="0" algn="ctr">
                  <a:buNone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×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𝟔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×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it-IT" sz="2400" b="1" i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𝟐𝟒</m:t>
                        </m:r>
                      </m:den>
                    </m:f>
                  </m:oMath>
                </a14:m>
                <a:endParaRPr lang="it-IT" sz="2400" b="1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600201"/>
                <a:ext cx="7920880" cy="4525963"/>
              </a:xfrm>
              <a:blipFill>
                <a:blip r:embed="rId2"/>
                <a:stretch>
                  <a:fillRect l="-641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1" descr="foglio quadretti.psd">
            <a:extLst>
              <a:ext uri="{FF2B5EF4-FFF2-40B4-BE49-F238E27FC236}">
                <a16:creationId xmlns:a16="http://schemas.microsoft.com/office/drawing/2014/main" id="{12D13E83-9E98-0F46-B22E-7ED26B60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A3121A6E-90FA-BD49-8762-A4570C14BBD9}"/>
              </a:ext>
            </a:extLst>
          </p:cNvPr>
          <p:cNvSpPr txBox="1">
            <a:spLocks/>
          </p:cNvSpPr>
          <p:nvPr/>
        </p:nvSpPr>
        <p:spPr bwMode="auto">
          <a:xfrm>
            <a:off x="0" y="286097"/>
            <a:ext cx="914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it-IT" altLang="it-IT" sz="3700" b="1" dirty="0">
                <a:solidFill>
                  <a:srgbClr val="800000"/>
                </a:solidFill>
              </a:rPr>
              <a:t>Riduzione di più frazioni </a:t>
            </a:r>
            <a:br>
              <a:rPr lang="it-IT" altLang="it-IT" sz="3700" b="1" dirty="0">
                <a:solidFill>
                  <a:srgbClr val="800000"/>
                </a:solidFill>
              </a:rPr>
            </a:br>
            <a:r>
              <a:rPr lang="it-IT" altLang="it-IT" sz="3700" b="1" dirty="0">
                <a:solidFill>
                  <a:srgbClr val="800000"/>
                </a:solidFill>
              </a:rPr>
              <a:t>al minimo comune denominatore</a:t>
            </a:r>
          </a:p>
        </p:txBody>
      </p:sp>
      <p:pic>
        <p:nvPicPr>
          <p:cNvPr id="8" name="Immagine 3" descr="logo LATTES OK nero.jpg">
            <a:extLst>
              <a:ext uri="{FF2B5EF4-FFF2-40B4-BE49-F238E27FC236}">
                <a16:creationId xmlns:a16="http://schemas.microsoft.com/office/drawing/2014/main" id="{DD8E21A9-4C9A-A04A-B8B0-D02310C81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799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A volte può essere utile ridurre più frazioni allo stesso denominatore cioè al </a:t>
                </a:r>
                <a:r>
                  <a:rPr lang="it-IT" sz="1800" b="1" dirty="0"/>
                  <a:t>minimo comune denominatore </a:t>
                </a:r>
                <a:r>
                  <a:rPr lang="it-IT" sz="1800" dirty="0"/>
                  <a:t>(</a:t>
                </a:r>
                <a:r>
                  <a:rPr lang="it-IT" sz="1800" b="1" dirty="0" err="1"/>
                  <a:t>m.c.d.</a:t>
                </a:r>
                <a:r>
                  <a:rPr lang="it-IT" sz="1800" dirty="0"/>
                  <a:t>).</a:t>
                </a:r>
              </a:p>
              <a:p>
                <a:pPr marL="0" indent="0">
                  <a:buNone/>
                </a:pPr>
                <a:r>
                  <a:rPr lang="it-IT" sz="1800" dirty="0"/>
                  <a:t>Per trasformare, ad esempio, le frazioni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it-IT" sz="18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it-IT" sz="18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it-IT" sz="1800" b="0" i="1" smtClean="0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it-IT" sz="18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it-IT" sz="18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it-IT" sz="1800" dirty="0"/>
                  <a:t> al minimo comune denominatore, si procede nel modo seguente:</a:t>
                </a:r>
              </a:p>
              <a:p>
                <a:pPr marL="198900" indent="-234900">
                  <a:spcBef>
                    <a:spcPts val="1032"/>
                  </a:spcBef>
                </a:pPr>
                <a:r>
                  <a:rPr lang="it-IT" sz="1800" dirty="0"/>
                  <a:t>si riducono le frazioni ai minimi termini (in questo caso lo sono già);</a:t>
                </a:r>
              </a:p>
              <a:p>
                <a:pPr marL="198900" indent="-234900">
                  <a:spcBef>
                    <a:spcPts val="1032"/>
                  </a:spcBef>
                </a:pPr>
                <a:r>
                  <a:rPr lang="it-IT" sz="1800" dirty="0"/>
                  <a:t>si calcola il m.c.m. dei denominatori ottenuti (</a:t>
                </a:r>
                <a:r>
                  <a:rPr lang="it-IT" sz="1800" dirty="0" err="1"/>
                  <a:t>m.c.d.</a:t>
                </a:r>
                <a:r>
                  <a:rPr lang="it-IT" sz="1800" dirty="0"/>
                  <a:t>);</a:t>
                </a:r>
              </a:p>
              <a:p>
                <a:pPr marL="198900" indent="-234900">
                  <a:spcBef>
                    <a:spcPts val="1032"/>
                  </a:spcBef>
                </a:pPr>
                <a:r>
                  <a:rPr lang="it-IT" sz="1800" dirty="0"/>
                  <a:t>si trasformano le frazioni date in altre equivalenti aventi per denominatore il </a:t>
                </a:r>
                <a:r>
                  <a:rPr lang="it-IT" sz="1800" dirty="0" err="1"/>
                  <a:t>m.c.d.</a:t>
                </a:r>
                <a:endParaRPr lang="it-IT" sz="1800" dirty="0"/>
              </a:p>
              <a:p>
                <a:pPr marL="0" indent="0" algn="ctr">
                  <a:buNone/>
                </a:pPr>
                <a:r>
                  <a:rPr lang="it-IT" sz="1800" b="1" dirty="0" err="1">
                    <a:solidFill>
                      <a:srgbClr val="FF0000"/>
                    </a:solidFill>
                  </a:rPr>
                  <a:t>m.c.d.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(5, 9, 3) = 45</a:t>
                </a:r>
              </a:p>
              <a:p>
                <a:pPr marL="0" indent="0" algn="ctr">
                  <a:buNone/>
                </a:pPr>
                <a:endParaRPr lang="it-IT" sz="1800" b="1" dirty="0">
                  <a:solidFill>
                    <a:srgbClr val="FF0000"/>
                  </a:solidFill>
                </a:endParaRPr>
              </a:p>
              <a:p>
                <a:pPr marL="0" indent="0" algn="ctr">
                  <a:buNone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it-IT" sz="2400" b="1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×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𝟗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×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  <m:r>
                      <a:rPr lang="it-IT" sz="2400" b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	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  <m:r>
                      <a:rPr lang="it-IT" sz="2400" b="1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×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𝟗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×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it-IT" sz="2400" b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𝟒𝟗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		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it-IT" sz="2400" b="1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×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×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𝟏𝟓</m:t>
                        </m:r>
                      </m:den>
                    </m:f>
                    <m:r>
                      <a:rPr lang="it-IT" sz="2400" b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𝟔𝟎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it-IT" sz="1800" b="1" dirty="0">
                    <a:solidFill>
                      <a:srgbClr val="FF0000"/>
                    </a:solidFill>
                  </a:rPr>
                  <a:t>	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1" descr="foglio quadretti.psd">
            <a:extLst>
              <a:ext uri="{FF2B5EF4-FFF2-40B4-BE49-F238E27FC236}">
                <a16:creationId xmlns:a16="http://schemas.microsoft.com/office/drawing/2014/main" id="{1D1C5EF1-3DA3-AB4B-ACC1-C727CF469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62353969-3828-BF4A-9B19-178FE7A4E513}"/>
              </a:ext>
            </a:extLst>
          </p:cNvPr>
          <p:cNvSpPr txBox="1">
            <a:spLocks/>
          </p:cNvSpPr>
          <p:nvPr/>
        </p:nvSpPr>
        <p:spPr bwMode="auto">
          <a:xfrm>
            <a:off x="0" y="286097"/>
            <a:ext cx="914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it-IT" altLang="it-IT" sz="3700" b="1" dirty="0">
                <a:solidFill>
                  <a:srgbClr val="800000"/>
                </a:solidFill>
              </a:rPr>
              <a:t>Riduzione di più frazioni </a:t>
            </a:r>
            <a:br>
              <a:rPr lang="it-IT" altLang="it-IT" sz="3700" b="1" dirty="0">
                <a:solidFill>
                  <a:srgbClr val="800000"/>
                </a:solidFill>
              </a:rPr>
            </a:br>
            <a:r>
              <a:rPr lang="it-IT" altLang="it-IT" sz="3700" b="1" dirty="0">
                <a:solidFill>
                  <a:srgbClr val="800000"/>
                </a:solidFill>
              </a:rPr>
              <a:t>al minimo comune denominatore</a:t>
            </a:r>
          </a:p>
        </p:txBody>
      </p:sp>
      <p:pic>
        <p:nvPicPr>
          <p:cNvPr id="8" name="Immagine 3" descr="logo LATTES OK nero.jpg">
            <a:extLst>
              <a:ext uri="{FF2B5EF4-FFF2-40B4-BE49-F238E27FC236}">
                <a16:creationId xmlns:a16="http://schemas.microsoft.com/office/drawing/2014/main" id="{4E45B478-DE3C-AB49-838C-847DEBD8A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770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Da una frazione qualsiasi si possono ricavare infinite frazioni equivalenti che individuano una </a:t>
                </a:r>
                <a:r>
                  <a:rPr lang="it-IT" sz="1800" b="1" dirty="0"/>
                  <a:t>classe di equivalenza</a:t>
                </a:r>
                <a:r>
                  <a:rPr lang="it-IT" sz="1800" dirty="0"/>
                  <a:t>:</a:t>
                </a:r>
              </a:p>
              <a:p>
                <a:pPr marL="0" indent="0" algn="ctr">
                  <a:buNone/>
                </a:pPr>
                <a:r>
                  <a:rPr lang="it-IT" sz="2400" b="1" dirty="0">
                    <a:solidFill>
                      <a:srgbClr val="FF0000"/>
                    </a:solidFill>
                    <a:sym typeface="Symbol"/>
                  </a:rPr>
                  <a:t>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  <a:sym typeface="Symbol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  <a:sym typeface="Symbol"/>
                  </a:rPr>
                  <a:t>, …,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𝟒𝟒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𝟏𝟏𝟎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  <a:sym typeface="Symbol"/>
                  </a:rPr>
                  <a:t>, …</a:t>
                </a:r>
              </a:p>
              <a:p>
                <a:pPr marL="0" indent="0">
                  <a:buNone/>
                </a:pPr>
                <a:endParaRPr lang="it-IT" sz="1800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it-IT" sz="1800" dirty="0">
                    <a:sym typeface="Symbol"/>
                  </a:rPr>
                  <a:t>Ogni classe di equivalenza definisce un </a:t>
                </a:r>
                <a:r>
                  <a:rPr lang="it-IT" sz="1800" b="1" dirty="0">
                    <a:sym typeface="Symbol"/>
                  </a:rPr>
                  <a:t>numero razionale </a:t>
                </a:r>
                <a:r>
                  <a:rPr lang="it-IT" sz="1800" dirty="0">
                    <a:sym typeface="Symbol"/>
                  </a:rPr>
                  <a:t>che viene rappresentato con la frazione della classe ridotta ai minimi termini. La classe di equivalenza scritta sopra si rappresenta con la frazione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it-IT" sz="1800" b="0" i="1" smtClean="0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/>
                        <a:sym typeface="Symbol"/>
                      </a:rPr>
                      <m:t>.</m:t>
                    </m:r>
                  </m:oMath>
                </a14:m>
                <a:endParaRPr lang="it-IT" sz="1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tx1"/>
                    </a:solidFill>
                  </a:rPr>
                  <a:t>I numeri razionali positivi formano un insieme numerico che si indica con Q</a:t>
                </a:r>
                <a:r>
                  <a:rPr lang="it-IT" sz="1800" b="1" baseline="30000" dirty="0">
                    <a:solidFill>
                      <a:schemeClr val="tx1"/>
                    </a:solidFill>
                  </a:rPr>
                  <a:t>+</a:t>
                </a:r>
                <a:r>
                  <a:rPr lang="it-IT" sz="1800" b="1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0" indent="0">
                  <a:buNone/>
                </a:pPr>
                <a:r>
                  <a:rPr lang="it-IT" sz="1800" dirty="0"/>
                  <a:t>Ogni numero naturale si può rappresentare con una frazione avente il numeratore multiplo del denominatore, quindi </a:t>
                </a:r>
                <a:r>
                  <a:rPr lang="it-IT" sz="1800" b="1" dirty="0"/>
                  <a:t>N</a:t>
                </a:r>
                <a:r>
                  <a:rPr lang="it-IT" sz="1800" dirty="0"/>
                  <a:t> </a:t>
                </a:r>
                <a:r>
                  <a:rPr lang="it-IT" sz="1800" i="1" dirty="0">
                    <a:sym typeface="Symbol"/>
                  </a:rPr>
                  <a:t> </a:t>
                </a:r>
                <a:r>
                  <a:rPr lang="it-IT" sz="1800" b="1" dirty="0"/>
                  <a:t>Q</a:t>
                </a:r>
                <a:r>
                  <a:rPr lang="it-IT" sz="1800" b="1" baseline="30000" dirty="0"/>
                  <a:t>+</a:t>
                </a:r>
                <a:r>
                  <a:rPr lang="it-IT" sz="1800" dirty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𝟏𝟎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= 2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= 3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= 1</a:t>
                </a:r>
              </a:p>
              <a:p>
                <a:pPr marL="0" indent="0">
                  <a:buNone/>
                </a:pPr>
                <a:r>
                  <a:rPr lang="it-IT" sz="1800" dirty="0"/>
                  <a:t>	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	</a:t>
                </a:r>
              </a:p>
              <a:p>
                <a:pPr marL="0" indent="0">
                  <a:buNone/>
                </a:pPr>
                <a:endParaRPr lang="it-IT" sz="1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120" r="-6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1" descr="foglio quadretti.psd">
            <a:extLst>
              <a:ext uri="{FF2B5EF4-FFF2-40B4-BE49-F238E27FC236}">
                <a16:creationId xmlns:a16="http://schemas.microsoft.com/office/drawing/2014/main" id="{02E79D86-D0B6-7747-8887-0004ADDE4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C10373D4-E612-3943-8CEB-7C3E419509FC}"/>
              </a:ext>
            </a:extLst>
          </p:cNvPr>
          <p:cNvSpPr txBox="1">
            <a:spLocks/>
          </p:cNvSpPr>
          <p:nvPr/>
        </p:nvSpPr>
        <p:spPr bwMode="auto">
          <a:xfrm>
            <a:off x="0" y="219075"/>
            <a:ext cx="914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400" b="1">
                <a:solidFill>
                  <a:srgbClr val="800000"/>
                </a:solidFill>
              </a:rPr>
              <a:t>L’insieme Q dei numeri razionali</a:t>
            </a:r>
          </a:p>
        </p:txBody>
      </p:sp>
      <p:pic>
        <p:nvPicPr>
          <p:cNvPr id="8" name="Immagine 3" descr="logo LATTES OK nero.jpg">
            <a:extLst>
              <a:ext uri="{FF2B5EF4-FFF2-40B4-BE49-F238E27FC236}">
                <a16:creationId xmlns:a16="http://schemas.microsoft.com/office/drawing/2014/main" id="{32B06EE6-B6E4-0D44-939D-26040E5C0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01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altLang="it-IT" sz="1800" dirty="0"/>
                  <a:t>I numeri razionali si possono rappresentare su una </a:t>
                </a:r>
                <a:r>
                  <a:rPr lang="it-IT" altLang="it-IT" sz="1800" b="1" dirty="0"/>
                  <a:t>retta numerica orientata</a:t>
                </a:r>
                <a:r>
                  <a:rPr lang="it-IT" altLang="it-IT" sz="1800" dirty="0"/>
                  <a:t>.</a:t>
                </a:r>
              </a:p>
              <a:p>
                <a:pPr marL="0" indent="0">
                  <a:buNone/>
                </a:pPr>
                <a:endParaRPr lang="it-IT" altLang="it-IT" sz="1800" dirty="0"/>
              </a:p>
              <a:p>
                <a:pPr marL="0" indent="0">
                  <a:buNone/>
                </a:pPr>
                <a:endParaRPr lang="it-IT" altLang="it-IT" sz="1800" dirty="0"/>
              </a:p>
              <a:p>
                <a:pPr marL="0" indent="0">
                  <a:buNone/>
                </a:pPr>
                <a:endParaRPr lang="it-IT" alt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dirty="0"/>
                  <a:t>Esistono anche i numeri razionali negativi  </a:t>
                </a:r>
                <a:r>
                  <a:rPr lang="it-IT" sz="1800" b="1" dirty="0"/>
                  <a:t>Q</a:t>
                </a:r>
                <a:r>
                  <a:rPr lang="it-IT" sz="1800" b="1" baseline="30000" dirty="0">
                    <a:sym typeface="Symbol"/>
                  </a:rPr>
                  <a:t> </a:t>
                </a:r>
                <a:r>
                  <a:rPr lang="it-IT" sz="1800" dirty="0">
                    <a:sym typeface="Symbol"/>
                  </a:rPr>
                  <a:t>che si collocano a sinistra di </a:t>
                </a:r>
                <a:r>
                  <a:rPr lang="it-IT" sz="1800" i="1" dirty="0">
                    <a:sym typeface="Symbol"/>
                  </a:rPr>
                  <a:t>O</a:t>
                </a:r>
                <a:r>
                  <a:rPr lang="it-IT" sz="1800" dirty="0">
                    <a:sym typeface="Symbol"/>
                  </a:rPr>
                  <a:t>.</a:t>
                </a:r>
              </a:p>
              <a:p>
                <a:pPr marL="0" indent="0">
                  <a:buNone/>
                </a:pPr>
                <a:r>
                  <a:rPr lang="it-IT" sz="1800" b="1" dirty="0"/>
                  <a:t>Q</a:t>
                </a:r>
                <a:r>
                  <a:rPr lang="it-IT" sz="1800" b="1" baseline="30000" dirty="0">
                    <a:sym typeface="Symbol"/>
                  </a:rPr>
                  <a:t></a:t>
                </a:r>
                <a:r>
                  <a:rPr lang="it-IT" sz="1800" b="1" dirty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∪</m:t>
                    </m:r>
                    <m:r>
                      <a:rPr lang="it-IT" sz="1800" b="1" i="1" smtClean="0"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</m:oMath>
                </a14:m>
                <a:r>
                  <a:rPr lang="it-IT" sz="1800" b="1" dirty="0"/>
                  <a:t>Q</a:t>
                </a:r>
                <a:r>
                  <a:rPr lang="it-IT" sz="1800" b="1" baseline="30000" dirty="0"/>
                  <a:t>+</a:t>
                </a:r>
                <a:r>
                  <a:rPr lang="it-IT" sz="1800" b="1" dirty="0"/>
                  <a:t> formano l’insieme Q dei numeri razionali.</a:t>
                </a:r>
              </a:p>
              <a:p>
                <a:pPr marL="0" indent="0">
                  <a:buNone/>
                </a:pPr>
                <a:endParaRPr lang="it-IT" sz="1800" b="1" dirty="0"/>
              </a:p>
              <a:p>
                <a:pPr marL="0" indent="0">
                  <a:buNone/>
                </a:pPr>
                <a:r>
                  <a:rPr lang="it-IT" sz="1800" dirty="0"/>
                  <a:t>A ogni numero razionale corrisponde un punto sulla retta numerica orientata, ma non è vero il contrario: non a tutti i punti della retta numerica corrisponde un numero razionale.</a:t>
                </a: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1" descr="foglio quadretti.psd">
            <a:extLst>
              <a:ext uri="{FF2B5EF4-FFF2-40B4-BE49-F238E27FC236}">
                <a16:creationId xmlns:a16="http://schemas.microsoft.com/office/drawing/2014/main" id="{D75EF579-8CE0-104B-9346-1ADEC5E65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2D72B01E-3556-B341-8265-4D58B589A5EA}"/>
              </a:ext>
            </a:extLst>
          </p:cNvPr>
          <p:cNvSpPr txBox="1">
            <a:spLocks/>
          </p:cNvSpPr>
          <p:nvPr/>
        </p:nvSpPr>
        <p:spPr bwMode="auto">
          <a:xfrm>
            <a:off x="0" y="219075"/>
            <a:ext cx="914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400" b="1" dirty="0">
                <a:solidFill>
                  <a:srgbClr val="800000"/>
                </a:solidFill>
              </a:rPr>
              <a:t>L’insieme </a:t>
            </a:r>
            <a:r>
              <a:rPr lang="it-IT" altLang="it-IT" sz="4400" b="1" dirty="0" err="1">
                <a:solidFill>
                  <a:srgbClr val="800000"/>
                </a:solidFill>
              </a:rPr>
              <a:t>Q</a:t>
            </a:r>
            <a:r>
              <a:rPr lang="it-IT" altLang="it-IT" sz="4400" b="1" dirty="0">
                <a:solidFill>
                  <a:srgbClr val="800000"/>
                </a:solidFill>
              </a:rPr>
              <a:t> dei numeri razionali</a:t>
            </a:r>
          </a:p>
        </p:txBody>
      </p:sp>
      <p:pic>
        <p:nvPicPr>
          <p:cNvPr id="8" name="Immagine 3" descr="logo LATTES OK nero.jpg">
            <a:extLst>
              <a:ext uri="{FF2B5EF4-FFF2-40B4-BE49-F238E27FC236}">
                <a16:creationId xmlns:a16="http://schemas.microsoft.com/office/drawing/2014/main" id="{2EB0C0AF-8C46-E446-BE38-5D7F1CC70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5" descr="semirett188.jpg">
            <a:extLst>
              <a:ext uri="{FF2B5EF4-FFF2-40B4-BE49-F238E27FC236}">
                <a16:creationId xmlns:a16="http://schemas.microsoft.com/office/drawing/2014/main" id="{5EA1BCFE-408E-1141-92EA-0C9C1C1D2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94" y="2132856"/>
            <a:ext cx="55102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82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Confrontare due frazioni significa stabilire se la prima ha </a:t>
                </a:r>
                <a:r>
                  <a:rPr lang="it-IT" sz="1800" b="1" dirty="0"/>
                  <a:t>valore uguale</a:t>
                </a:r>
                <a:r>
                  <a:rPr lang="it-IT" sz="1800" dirty="0"/>
                  <a:t>, </a:t>
                </a:r>
                <a:r>
                  <a:rPr lang="it-IT" sz="1800" b="1" dirty="0"/>
                  <a:t>maggiore</a:t>
                </a:r>
                <a:r>
                  <a:rPr lang="it-IT" sz="1800" dirty="0"/>
                  <a:t> o </a:t>
                </a:r>
                <a:r>
                  <a:rPr lang="it-IT" sz="1800" b="1" dirty="0"/>
                  <a:t>minore</a:t>
                </a:r>
                <a:r>
                  <a:rPr lang="it-IT" sz="1800" dirty="0"/>
                  <a:t> della seconda.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FRAZIONI CON UGUALE DENOMINATORE</a:t>
                </a:r>
              </a:p>
              <a:p>
                <a:pPr marL="0" indent="0">
                  <a:buNone/>
                </a:pPr>
                <a:r>
                  <a:rPr lang="it-IT" sz="1800" dirty="0"/>
                  <a:t>Date due frazioni con lo stesso denominatore è sempre minore quella con il numeratore minore.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endParaRPr lang="it-IT" sz="2400" b="1" dirty="0"/>
              </a:p>
              <a:p>
                <a:pPr marL="0" indent="0">
                  <a:buNone/>
                </a:pPr>
                <a:endParaRPr lang="it-IT" sz="18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DUE FRAZIONI, UNA PROPRIA E L’ALTRA IMPROPRIA</a:t>
                </a:r>
              </a:p>
              <a:p>
                <a:pPr marL="0" indent="0">
                  <a:buNone/>
                </a:pPr>
                <a:r>
                  <a:rPr lang="it-IT" sz="1800" dirty="0"/>
                  <a:t>Ogni frazione propria è sempre minore di una frazione impropria.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endParaRPr lang="it-IT" sz="2400" b="1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dirty="0"/>
                  <a:t>	</a:t>
                </a:r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1" descr="foglio quadretti.psd">
            <a:extLst>
              <a:ext uri="{FF2B5EF4-FFF2-40B4-BE49-F238E27FC236}">
                <a16:creationId xmlns:a16="http://schemas.microsoft.com/office/drawing/2014/main" id="{6FDAC043-DDCC-3A4E-B784-59192C87A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EE93B11-21E1-3F49-BCB9-24B748C9C62B}"/>
              </a:ext>
            </a:extLst>
          </p:cNvPr>
          <p:cNvSpPr txBox="1">
            <a:spLocks/>
          </p:cNvSpPr>
          <p:nvPr/>
        </p:nvSpPr>
        <p:spPr bwMode="auto">
          <a:xfrm>
            <a:off x="0" y="219075"/>
            <a:ext cx="914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800000"/>
                </a:solidFill>
                <a:latin typeface="+mn-lt"/>
                <a:ea typeface="+mj-ea"/>
                <a:cs typeface="+mj-cs"/>
              </a:rPr>
              <a:t>Confronto di due frazioni</a:t>
            </a:r>
          </a:p>
        </p:txBody>
      </p:sp>
      <p:pic>
        <p:nvPicPr>
          <p:cNvPr id="8" name="Immagine 3" descr="logo LATTES OK nero.jpg">
            <a:extLst>
              <a:ext uri="{FF2B5EF4-FFF2-40B4-BE49-F238E27FC236}">
                <a16:creationId xmlns:a16="http://schemas.microsoft.com/office/drawing/2014/main" id="{28287FB9-2CF3-E84B-9E6F-6E7C2D96A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571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FRAZIONI CON UGUALE NUMERATORE</a:t>
                </a:r>
              </a:p>
              <a:p>
                <a:pPr marL="0" indent="0">
                  <a:buNone/>
                </a:pPr>
                <a:r>
                  <a:rPr lang="it-IT" sz="1800" dirty="0"/>
                  <a:t>Date due frazioni con lo stesso numeratore è sempre minore quella con il denominatore maggiore.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it-IT" sz="2400" b="1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FRAZIONI CON DENOMINATORI DIVERSI</a:t>
                </a:r>
              </a:p>
              <a:p>
                <a:pPr marL="0" indent="0">
                  <a:buNone/>
                </a:pPr>
                <a:r>
                  <a:rPr lang="it-IT" sz="1800" dirty="0"/>
                  <a:t>Per confrontare due frazioni aventi numeratori e denominatori diversi:</a:t>
                </a:r>
              </a:p>
              <a:p>
                <a:pPr marL="198900" indent="-234900">
                  <a:spcBef>
                    <a:spcPts val="1032"/>
                  </a:spcBef>
                </a:pPr>
                <a:r>
                  <a:rPr lang="it-IT" sz="1800" dirty="0"/>
                  <a:t>si riducono le frazioni allo stesso denominatore;</a:t>
                </a:r>
              </a:p>
              <a:p>
                <a:pPr marL="198900" indent="-234900">
                  <a:spcBef>
                    <a:spcPts val="1032"/>
                  </a:spcBef>
                </a:pPr>
                <a:r>
                  <a:rPr lang="it-IT" sz="1800" dirty="0"/>
                  <a:t>si confrontano i numeratori.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it-IT" sz="1800" dirty="0">
                    <a:solidFill>
                      <a:srgbClr val="FF0000"/>
                    </a:solidFill>
                  </a:rPr>
                  <a:t> 	</a:t>
                </a:r>
                <a:r>
                  <a:rPr lang="it-IT" sz="1800" dirty="0"/>
                  <a:t>perché</a:t>
                </a:r>
                <a:r>
                  <a:rPr lang="it-IT" sz="1800" dirty="0">
                    <a:solidFill>
                      <a:srgbClr val="FF0000"/>
                    </a:solidFill>
                  </a:rPr>
                  <a:t>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𝟐𝟒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𝟓𝟔</m:t>
                        </m:r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1" descr="foglio quadretti.psd">
            <a:extLst>
              <a:ext uri="{FF2B5EF4-FFF2-40B4-BE49-F238E27FC236}">
                <a16:creationId xmlns:a16="http://schemas.microsoft.com/office/drawing/2014/main" id="{DFA5C84A-BD16-2D41-837B-FB3C15456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84951D59-FF27-114C-9834-D4D6E2A2E3F0}"/>
              </a:ext>
            </a:extLst>
          </p:cNvPr>
          <p:cNvSpPr txBox="1">
            <a:spLocks/>
          </p:cNvSpPr>
          <p:nvPr/>
        </p:nvSpPr>
        <p:spPr bwMode="auto">
          <a:xfrm>
            <a:off x="0" y="219075"/>
            <a:ext cx="914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800000"/>
                </a:solidFill>
                <a:latin typeface="+mn-lt"/>
                <a:ea typeface="+mj-ea"/>
                <a:cs typeface="+mj-cs"/>
              </a:rPr>
              <a:t>Confronto di due frazioni</a:t>
            </a:r>
          </a:p>
        </p:txBody>
      </p:sp>
      <p:pic>
        <p:nvPicPr>
          <p:cNvPr id="8" name="Immagine 3" descr="logo LATTES OK nero.jpg">
            <a:extLst>
              <a:ext uri="{FF2B5EF4-FFF2-40B4-BE49-F238E27FC236}">
                <a16:creationId xmlns:a16="http://schemas.microsoft.com/office/drawing/2014/main" id="{1F217CAD-AEE2-844C-82B4-8B1C4148F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753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229600" cy="476304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Dividiamo il segmento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in quattro parti uguali; se consideriamo solo una parte del segmento, otteniamo </a:t>
                </a:r>
                <a:r>
                  <a:rPr lang="it-IT" sz="1800" b="1" dirty="0"/>
                  <a:t>un quarto del segmento </a:t>
                </a:r>
                <a:r>
                  <a:rPr lang="it-IT" sz="1800" b="1" i="1" dirty="0"/>
                  <a:t>AB</a:t>
                </a:r>
                <a:r>
                  <a:rPr lang="it-IT" sz="1800" dirty="0"/>
                  <a:t>:</a:t>
                </a:r>
              </a:p>
              <a:p>
                <a:pPr marL="0" indent="0">
                  <a:buNone/>
                </a:pPr>
                <a:endParaRPr lang="it-IT" sz="2400" dirty="0"/>
              </a:p>
              <a:p>
                <a:pPr marL="0" indent="0">
                  <a:buNone/>
                </a:pPr>
                <a:r>
                  <a:rPr lang="it-IT" sz="1800" dirty="0"/>
                  <a:t>L’</a:t>
                </a:r>
                <a:r>
                  <a:rPr lang="it-IT" sz="1800" b="1" dirty="0"/>
                  <a:t>unità frazionaria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it-IT" sz="18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it-IT" sz="1800" dirty="0"/>
                  <a:t>(con </a:t>
                </a:r>
                <a:r>
                  <a:rPr lang="it-IT" sz="1800" i="1" dirty="0"/>
                  <a:t>n</a:t>
                </a:r>
                <a:r>
                  <a:rPr lang="it-IT" sz="1800" dirty="0"/>
                  <a:t> </a:t>
                </a:r>
                <a:r>
                  <a:rPr lang="it-IT" sz="1800" dirty="0">
                    <a:sym typeface="Symbol"/>
                  </a:rPr>
                  <a:t> </a:t>
                </a:r>
                <a:r>
                  <a:rPr lang="it-IT" sz="1800" b="1" dirty="0"/>
                  <a:t>N</a:t>
                </a:r>
                <a:r>
                  <a:rPr lang="it-IT" sz="1800" dirty="0"/>
                  <a:t> e </a:t>
                </a:r>
                <a:r>
                  <a:rPr lang="it-IT" sz="1800" i="1" dirty="0"/>
                  <a:t>n</a:t>
                </a:r>
                <a:r>
                  <a:rPr lang="it-IT" sz="1800" dirty="0"/>
                  <a:t> </a:t>
                </a:r>
                <a:r>
                  <a:rPr lang="it-IT" sz="1800" dirty="0">
                    <a:sym typeface="Symbol"/>
                  </a:rPr>
                  <a:t> </a:t>
                </a:r>
                <a:r>
                  <a:rPr lang="it-IT" sz="1800" dirty="0"/>
                  <a:t>0) rappresenta una delle </a:t>
                </a:r>
                <a:r>
                  <a:rPr lang="it-IT" sz="1800" i="1" dirty="0"/>
                  <a:t>n</a:t>
                </a:r>
                <a:r>
                  <a:rPr lang="it-IT" sz="1800" dirty="0"/>
                  <a:t> parti uguali in cui è stato diviso l’intero.</a:t>
                </a:r>
              </a:p>
              <a:p>
                <a:pPr marL="0" indent="0">
                  <a:buNone/>
                </a:pPr>
                <a:r>
                  <a:rPr lang="it-IT" sz="1800" dirty="0"/>
                  <a:t>Consideriamo il segmento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diviso in 4 parti uguali e consideriamone 3: otteniamo </a:t>
                </a:r>
                <a:r>
                  <a:rPr lang="it-IT" sz="1800" b="1" dirty="0"/>
                  <a:t>tre quarti di </a:t>
                </a:r>
                <a:r>
                  <a:rPr lang="it-IT" sz="1800" b="1" i="1" dirty="0"/>
                  <a:t>AB</a:t>
                </a:r>
                <a:r>
                  <a:rPr lang="it-IT" sz="1800" dirty="0"/>
                  <a:t>: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dirty="0"/>
                  <a:t>La scrittura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it-IT" sz="1800" dirty="0"/>
                  <a:t> è detta </a:t>
                </a:r>
                <a:r>
                  <a:rPr lang="it-IT" sz="1800" b="1" dirty="0"/>
                  <a:t>frazione</a:t>
                </a:r>
                <a:r>
                  <a:rPr lang="it-IT" sz="1800" dirty="0"/>
                  <a:t>.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r>
                  <a:rPr lang="it-IT" sz="1800" dirty="0"/>
                  <a:t>I termini della frazione sono:</a:t>
                </a:r>
              </a:p>
              <a:p>
                <a:pPr marL="0" indent="-180000"/>
                <a:r>
                  <a:rPr lang="it-IT" sz="1800" dirty="0"/>
                  <a:t>il </a:t>
                </a:r>
                <a:r>
                  <a:rPr lang="it-IT" sz="1800" b="1" dirty="0"/>
                  <a:t>denominatore</a:t>
                </a:r>
                <a:r>
                  <a:rPr lang="it-IT" sz="1800" dirty="0"/>
                  <a:t> che indica in quante parti uguali è stato diviso l’intero;</a:t>
                </a:r>
              </a:p>
              <a:p>
                <a:pPr marL="0" indent="-180000"/>
                <a:r>
                  <a:rPr lang="it-IT" sz="1800" dirty="0"/>
                  <a:t>il </a:t>
                </a:r>
                <a:r>
                  <a:rPr lang="it-IT" sz="1800" b="1" dirty="0"/>
                  <a:t>numeratore</a:t>
                </a:r>
                <a:r>
                  <a:rPr lang="it-IT" sz="1800" dirty="0"/>
                  <a:t> che indica quante parti sono state considerate.   </a:t>
                </a: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29600" cy="4763046"/>
              </a:xfrm>
              <a:blipFill>
                <a:blip r:embed="rId2"/>
                <a:stretch>
                  <a:fillRect l="-617" t="-5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3" descr="foglio quadretti.psd">
            <a:extLst>
              <a:ext uri="{FF2B5EF4-FFF2-40B4-BE49-F238E27FC236}">
                <a16:creationId xmlns:a16="http://schemas.microsoft.com/office/drawing/2014/main" id="{210079DF-B4B3-CE4B-BF3D-91037E82A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F179D9FE-3032-F740-BCB3-A76C12F54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214313"/>
            <a:ext cx="8229600" cy="982662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b="1">
                <a:solidFill>
                  <a:srgbClr val="800000"/>
                </a:solidFill>
                <a:ea typeface="ＭＳ Ｐゴシック" panose="020B0600070205080204" pitchFamily="34" charset="-128"/>
              </a:rPr>
              <a:t>Dall’unità frazionaria alla frazione</a:t>
            </a:r>
          </a:p>
        </p:txBody>
      </p:sp>
      <p:pic>
        <p:nvPicPr>
          <p:cNvPr id="8" name="Immagine 5" descr="logo LATTES OK nero.jpg">
            <a:extLst>
              <a:ext uri="{FF2B5EF4-FFF2-40B4-BE49-F238E27FC236}">
                <a16:creationId xmlns:a16="http://schemas.microsoft.com/office/drawing/2014/main" id="{FF1342E5-082B-2B48-937F-D519553E5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5" descr="frazione1.jpg">
            <a:extLst>
              <a:ext uri="{FF2B5EF4-FFF2-40B4-BE49-F238E27FC236}">
                <a16:creationId xmlns:a16="http://schemas.microsoft.com/office/drawing/2014/main" id="{C71D5FAC-6EA9-2346-B6F5-E12688A00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67" y="2191395"/>
            <a:ext cx="1352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" descr="AB3.jpg">
            <a:extLst>
              <a:ext uri="{FF2B5EF4-FFF2-40B4-BE49-F238E27FC236}">
                <a16:creationId xmlns:a16="http://schemas.microsoft.com/office/drawing/2014/main" id="{DB9EF55C-1B30-EC4F-84F4-3AB74D281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29" y="3789040"/>
            <a:ext cx="146208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6A0E7FB-40D3-D148-BA9F-AD9FC68C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49" y="4480358"/>
            <a:ext cx="20320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5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363272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b="1" dirty="0"/>
                  <a:t>Per individuare la frazione di un intero occorre dividere l’intero per il denominatore e moltiplicare il risultato per il numeratore.</a:t>
                </a:r>
              </a:p>
              <a:p>
                <a:pPr marL="0" indent="0">
                  <a:buNone/>
                </a:pPr>
                <a:endParaRPr lang="it-IT" sz="18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PROBLEMA 1</a:t>
                </a:r>
              </a:p>
              <a:p>
                <a:pPr marL="0" indent="0">
                  <a:buNone/>
                </a:pPr>
                <a:r>
                  <a:rPr lang="it-IT" sz="1800" i="1" dirty="0"/>
                  <a:t>Marco ha una corda lunga </a:t>
                </a:r>
                <a:r>
                  <a:rPr lang="it-IT" sz="1800" dirty="0"/>
                  <a:t>60 m </a:t>
                </a:r>
                <a:r>
                  <a:rPr lang="it-IT" sz="1800" i="1" dirty="0"/>
                  <a:t>e deve tagliarne 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it-IT" sz="1800" i="1" dirty="0"/>
                  <a:t>. Quanti metri dovrà tagliarne?</a:t>
                </a:r>
              </a:p>
              <a:p>
                <a:pPr marL="0" indent="0">
                  <a:buNone/>
                </a:pPr>
                <a:r>
                  <a:rPr lang="it-IT" sz="1800" dirty="0"/>
                  <a:t>Rappresentiamo la corda con un segmento </a:t>
                </a:r>
                <a:r>
                  <a:rPr lang="it-IT" sz="1800" i="1" dirty="0"/>
                  <a:t>AB</a:t>
                </a:r>
                <a:r>
                  <a:rPr lang="it-IT" sz="1800" dirty="0"/>
                  <a:t>.</a:t>
                </a:r>
              </a:p>
              <a:p>
                <a:pPr marL="180000" indent="-180000">
                  <a:spcBef>
                    <a:spcPts val="1000"/>
                  </a:spcBef>
                </a:pPr>
                <a:r>
                  <a:rPr lang="it-IT" sz="1800" dirty="0"/>
                  <a:t>Dividiamo il segmento in 5 parti uguali e ne consideriamo una, cioè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it-IT" sz="1800" dirty="0"/>
                      <m:t>di</m:t>
                    </m:r>
                    <m:r>
                      <a:rPr lang="it-IT" sz="1800" b="0" i="1" dirty="0" smtClean="0">
                        <a:latin typeface="Cambria Math"/>
                      </a:rPr>
                      <m:t> </m:t>
                    </m:r>
                    <m:r>
                      <a:rPr lang="it-IT" sz="1800" b="0" i="1" dirty="0" smtClean="0">
                        <a:latin typeface="Cambria Math"/>
                      </a:rPr>
                      <m:t>𝐴𝐵</m:t>
                    </m:r>
                    <m:r>
                      <a:rPr lang="it-IT" sz="1800" i="1" dirty="0" smtClean="0">
                        <a:latin typeface="Cambria Math"/>
                      </a:rPr>
                      <m:t>:</m:t>
                    </m:r>
                  </m:oMath>
                </a14:m>
                <a:endParaRPr lang="it-IT" sz="1800" dirty="0"/>
              </a:p>
              <a:p>
                <a:pPr marL="180000" indent="-180000">
                  <a:buNone/>
                </a:pPr>
                <a:r>
                  <a:rPr lang="it-IT" sz="1800" dirty="0"/>
                  <a:t>	(60 : 5) = 12 m </a:t>
                </a: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180000" indent="-180000">
                  <a:spcBef>
                    <a:spcPts val="2000"/>
                  </a:spcBef>
                </a:pPr>
                <a:r>
                  <a:rPr lang="it-IT" sz="1800" dirty="0"/>
                  <a:t>Consideriamo 3 di queste parti, cioè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it-IT" sz="18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it-IT" sz="1800" dirty="0"/>
                  <a:t> di </a:t>
                </a:r>
                <a:r>
                  <a:rPr lang="it-IT" sz="1800" i="1" dirty="0"/>
                  <a:t>AB</a:t>
                </a:r>
                <a:r>
                  <a:rPr lang="it-IT" sz="1800" dirty="0"/>
                  <a:t>:</a:t>
                </a:r>
              </a:p>
              <a:p>
                <a:pPr marL="180000" lvl="1" indent="-180000">
                  <a:buNone/>
                </a:pPr>
                <a:r>
                  <a:rPr lang="it-IT" sz="1800" dirty="0"/>
                  <a:t>	(12 </a:t>
                </a:r>
                <a14:m>
                  <m:oMath xmlns:m="http://schemas.openxmlformats.org/officeDocument/2006/math">
                    <m:r>
                      <a:rPr lang="it-IT" sz="18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it-IT" sz="1800" dirty="0"/>
                  <a:t> 3) = 36 m </a:t>
                </a: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363272" cy="4525963"/>
              </a:xfrm>
              <a:blipFill>
                <a:blip r:embed="rId2"/>
                <a:stretch>
                  <a:fillRect l="-60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 descr="AB1.jpg">
            <a:extLst>
              <a:ext uri="{FF2B5EF4-FFF2-40B4-BE49-F238E27FC236}">
                <a16:creationId xmlns:a16="http://schemas.microsoft.com/office/drawing/2014/main" id="{9EF6244C-9789-7849-9B1F-08BBD800E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49080"/>
            <a:ext cx="1219200" cy="48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AB2.jpg">
            <a:extLst>
              <a:ext uri="{FF2B5EF4-FFF2-40B4-BE49-F238E27FC236}">
                <a16:creationId xmlns:a16="http://schemas.microsoft.com/office/drawing/2014/main" id="{6A87D2DF-901B-C047-9C54-0CD11957A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229200"/>
            <a:ext cx="1219200" cy="40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3" descr="foglio quadretti.psd">
            <a:extLst>
              <a:ext uri="{FF2B5EF4-FFF2-40B4-BE49-F238E27FC236}">
                <a16:creationId xmlns:a16="http://schemas.microsoft.com/office/drawing/2014/main" id="{FD00748E-633C-3B47-84AB-C3ED4B74B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6FB4BC35-8F3D-0045-9C49-F3491FEE3C33}"/>
              </a:ext>
            </a:extLst>
          </p:cNvPr>
          <p:cNvSpPr txBox="1">
            <a:spLocks/>
          </p:cNvSpPr>
          <p:nvPr/>
        </p:nvSpPr>
        <p:spPr bwMode="auto">
          <a:xfrm>
            <a:off x="466725" y="188913"/>
            <a:ext cx="8229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800000"/>
                </a:solidFill>
                <a:latin typeface="+mn-lt"/>
                <a:ea typeface="+mj-ea"/>
                <a:cs typeface="+mj-cs"/>
              </a:rPr>
              <a:t>La frazione come operatore</a:t>
            </a:r>
          </a:p>
        </p:txBody>
      </p:sp>
      <p:pic>
        <p:nvPicPr>
          <p:cNvPr id="10" name="Immagine 5" descr="logo LATTES OK nero.jpg">
            <a:extLst>
              <a:ext uri="{FF2B5EF4-FFF2-40B4-BE49-F238E27FC236}">
                <a16:creationId xmlns:a16="http://schemas.microsoft.com/office/drawing/2014/main" id="{51058BFF-8693-E649-ABC1-92B0C09FC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576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435280" cy="4525963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it-IT" sz="1800" b="1" dirty="0"/>
                  <a:t>Per ottenere l’intero, conoscendo una parte e la frazione corrispondente, occorre dividere la parte per il numeratore e moltiplicare il risultato per il denominatore.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it-IT" sz="1800" b="1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PROBLEMA 2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it-IT" sz="1800" i="1" dirty="0"/>
                  <a:t>Luca ha perso parte delle sue figurine: ne sono rimaste </a:t>
                </a:r>
                <a:r>
                  <a:rPr lang="it-IT" sz="1800" dirty="0"/>
                  <a:t>24</a:t>
                </a:r>
                <a:r>
                  <a:rPr lang="it-IT" sz="1800" i="1" dirty="0"/>
                  <a:t>, che corrispondono ai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it-IT" sz="1800" i="1" dirty="0"/>
                  <a:t> di tutte quelle che aveva inizialmente. Quante erano le figurine di Luca?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it-IT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it-IT" sz="1800" dirty="0"/>
                  <a:t>Rappresentiamo tutte le figurine con il segmento </a:t>
                </a:r>
                <a:r>
                  <a:rPr lang="it-IT" sz="1800" i="1" dirty="0"/>
                  <a:t>AB</a:t>
                </a:r>
                <a:r>
                  <a:rPr lang="it-IT" sz="1800" dirty="0"/>
                  <a:t> e indichiamo con il segmento </a:t>
                </a:r>
                <a:r>
                  <a:rPr lang="it-IT" sz="1800" i="1" dirty="0"/>
                  <a:t>AC</a:t>
                </a:r>
                <a:r>
                  <a:rPr lang="it-IT" sz="1800" dirty="0"/>
                  <a:t> </a:t>
                </a:r>
                <a:br>
                  <a:rPr lang="it-IT" sz="1800" dirty="0"/>
                </a:br>
                <a:r>
                  <a:rPr lang="it-IT" sz="1800" dirty="0"/>
                  <a:t>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it-IT" sz="18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it-IT" sz="1800" i="1" dirty="0"/>
                  <a:t> </a:t>
                </a:r>
                <a:r>
                  <a:rPr lang="it-IT" sz="1800" dirty="0"/>
                  <a:t>di </a:t>
                </a:r>
                <a:r>
                  <a:rPr lang="it-IT" sz="1800" i="1" dirty="0"/>
                  <a:t>AB</a:t>
                </a:r>
                <a:r>
                  <a:rPr lang="it-IT" sz="1800" dirty="0"/>
                  <a:t>.</a:t>
                </a:r>
              </a:p>
              <a:p>
                <a:pPr marL="180000" indent="-180000">
                  <a:spcBef>
                    <a:spcPts val="1000"/>
                  </a:spcBef>
                </a:pPr>
                <a:r>
                  <a:rPr lang="it-IT" sz="1800" dirty="0"/>
                  <a:t>Dividiamo il segmento </a:t>
                </a:r>
                <a:r>
                  <a:rPr lang="it-IT" sz="1800" i="1" dirty="0"/>
                  <a:t>AC</a:t>
                </a:r>
                <a:r>
                  <a:rPr lang="it-IT" sz="1800" dirty="0"/>
                  <a:t> in 3 parti uguali e troviamo l’unità frazionaria, cioè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it-IT" sz="18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it-IT" sz="18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1800" dirty="0"/>
                      <m:t>di</m:t>
                    </m:r>
                    <m:r>
                      <a:rPr lang="it-IT" sz="1800" i="1" dirty="0">
                        <a:latin typeface="Cambria Math"/>
                      </a:rPr>
                      <m:t> </m:t>
                    </m:r>
                    <m:r>
                      <a:rPr lang="it-IT" sz="1800" i="1" dirty="0">
                        <a:latin typeface="Cambria Math"/>
                      </a:rPr>
                      <m:t>𝐴𝐵</m:t>
                    </m:r>
                    <m:r>
                      <a:rPr lang="it-IT" sz="1800" i="1" dirty="0">
                        <a:latin typeface="Cambria Math"/>
                      </a:rPr>
                      <m:t>:</m:t>
                    </m:r>
                  </m:oMath>
                </a14:m>
                <a:endParaRPr lang="it-IT" sz="1800" dirty="0"/>
              </a:p>
              <a:p>
                <a:pPr marL="180000" indent="-180000">
                  <a:spcBef>
                    <a:spcPts val="0"/>
                  </a:spcBef>
                  <a:buNone/>
                </a:pPr>
                <a:r>
                  <a:rPr lang="it-IT" sz="1800" dirty="0"/>
                  <a:t>	(24 : 3) = 8 figurine </a:t>
                </a: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180000" indent="-180000">
                  <a:spcBef>
                    <a:spcPts val="2000"/>
                  </a:spcBef>
                </a:pPr>
                <a:r>
                  <a:rPr lang="it-IT" sz="1800" dirty="0"/>
                  <a:t>Moltiplichiamo l’unità frazionaria per 8 e otteniamo </a:t>
                </a:r>
                <a:r>
                  <a:rPr lang="it-IT" sz="1800" i="1" dirty="0"/>
                  <a:t>AB</a:t>
                </a:r>
                <a:r>
                  <a:rPr lang="it-IT" sz="1800" dirty="0"/>
                  <a:t>:</a:t>
                </a:r>
              </a:p>
              <a:p>
                <a:pPr marL="180000" lvl="1" indent="-180000">
                  <a:spcBef>
                    <a:spcPts val="0"/>
                  </a:spcBef>
                  <a:buNone/>
                </a:pPr>
                <a:r>
                  <a:rPr lang="it-IT" sz="1800" dirty="0"/>
                  <a:t>	(8 </a:t>
                </a:r>
                <a14:m>
                  <m:oMath xmlns:m="http://schemas.openxmlformats.org/officeDocument/2006/math">
                    <m:r>
                      <a:rPr lang="it-IT" sz="18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it-IT" sz="1800" dirty="0"/>
                  <a:t> 8) = 64 figurine</a:t>
                </a: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180000" indent="-180000">
                  <a:spcBef>
                    <a:spcPts val="0"/>
                  </a:spcBef>
                  <a:buNone/>
                </a:pPr>
                <a:endParaRPr lang="it-IT" sz="1800" dirty="0"/>
              </a:p>
              <a:p>
                <a:pPr>
                  <a:spcBef>
                    <a:spcPts val="0"/>
                  </a:spcBef>
                </a:pPr>
                <a:endParaRPr lang="it-IT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it-IT" sz="1800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435280" cy="4525963"/>
              </a:xfrm>
              <a:blipFill>
                <a:blip r:embed="rId2"/>
                <a:stretch>
                  <a:fillRect l="-602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" descr="foglio quadretti.psd">
            <a:extLst>
              <a:ext uri="{FF2B5EF4-FFF2-40B4-BE49-F238E27FC236}">
                <a16:creationId xmlns:a16="http://schemas.microsoft.com/office/drawing/2014/main" id="{BF961A3B-9092-A847-92C2-0211AD168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5D62C9A9-7329-5E45-B89D-0B05A4D0A2B6}"/>
              </a:ext>
            </a:extLst>
          </p:cNvPr>
          <p:cNvSpPr txBox="1">
            <a:spLocks/>
          </p:cNvSpPr>
          <p:nvPr/>
        </p:nvSpPr>
        <p:spPr bwMode="auto">
          <a:xfrm>
            <a:off x="466725" y="219075"/>
            <a:ext cx="8229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800000"/>
                </a:solidFill>
                <a:latin typeface="+mn-lt"/>
                <a:ea typeface="+mj-ea"/>
                <a:cs typeface="+mj-cs"/>
              </a:rPr>
              <a:t>La frazione come operatore</a:t>
            </a:r>
          </a:p>
        </p:txBody>
      </p:sp>
      <p:pic>
        <p:nvPicPr>
          <p:cNvPr id="13" name="Immagine 3" descr="logo LATTES OK nero.jpg">
            <a:extLst>
              <a:ext uri="{FF2B5EF4-FFF2-40B4-BE49-F238E27FC236}">
                <a16:creationId xmlns:a16="http://schemas.microsoft.com/office/drawing/2014/main" id="{903E2B64-9282-D74A-BBB1-D46D03755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8" descr="AC24.jpg">
            <a:extLst>
              <a:ext uri="{FF2B5EF4-FFF2-40B4-BE49-F238E27FC236}">
                <a16:creationId xmlns:a16="http://schemas.microsoft.com/office/drawing/2014/main" id="{D14FEB2F-1C06-CC43-96E4-8471CA49C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97152"/>
            <a:ext cx="8413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9" descr="ACB.jpg">
            <a:extLst>
              <a:ext uri="{FF2B5EF4-FFF2-40B4-BE49-F238E27FC236}">
                <a16:creationId xmlns:a16="http://schemas.microsoft.com/office/drawing/2014/main" id="{5E775C45-D94B-2C4E-AD96-765FDEC1F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445" y="5656400"/>
            <a:ext cx="18954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28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363272" cy="452596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Ogni frazione può essere considerata come il quoziente della divisione tra il suo numeratore e il suo denominatore:</a:t>
                </a:r>
              </a:p>
              <a:p>
                <a:pPr marL="0" indent="0" algn="ctr">
                  <a:buNone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2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endParaRPr lang="it-IT" sz="2400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2</a:t>
                </a:r>
                <a:r>
                  <a:rPr lang="it-IT" sz="1800" dirty="0">
                    <a:solidFill>
                      <a:srgbClr val="FF0000"/>
                    </a:solidFill>
                  </a:rPr>
                  <a:t> </a:t>
                </a:r>
                <a:r>
                  <a:rPr lang="it-IT" sz="1800" dirty="0"/>
                  <a:t>è il </a:t>
                </a:r>
                <a:r>
                  <a:rPr lang="it-IT" sz="1800" b="1" dirty="0"/>
                  <a:t>dividendo</a:t>
                </a:r>
                <a:r>
                  <a:rPr lang="it-IT" sz="1800" dirty="0"/>
                  <a:t>, 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3</a:t>
                </a:r>
                <a:r>
                  <a:rPr lang="it-IT" sz="1800" dirty="0">
                    <a:solidFill>
                      <a:srgbClr val="FF0000"/>
                    </a:solidFill>
                  </a:rPr>
                  <a:t> </a:t>
                </a:r>
                <a:r>
                  <a:rPr lang="it-IT" sz="1800" dirty="0"/>
                  <a:t>è il </a:t>
                </a:r>
                <a:r>
                  <a:rPr lang="it-IT" sz="1800" b="1" dirty="0"/>
                  <a:t>divisore</a:t>
                </a:r>
                <a:r>
                  <a:rPr lang="it-IT" sz="18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18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1800" dirty="0"/>
                  <a:t>è il </a:t>
                </a:r>
                <a:r>
                  <a:rPr lang="it-IT" sz="1800" b="1" dirty="0"/>
                  <a:t>quoziente</a:t>
                </a:r>
                <a:r>
                  <a:rPr lang="it-IT" sz="1800" dirty="0"/>
                  <a:t>.</a:t>
                </a:r>
                <a:endParaRPr lang="it-IT" sz="1800" b="1" dirty="0"/>
              </a:p>
              <a:p>
                <a:pPr marL="180000" indent="-180000"/>
                <a:r>
                  <a:rPr lang="it-IT" sz="1800" dirty="0"/>
                  <a:t>Se il numeratore è un multiplo del denominatore, il quoziente è un numero naturale:</a:t>
                </a:r>
              </a:p>
              <a:p>
                <a:pPr marL="180000" indent="-180000" algn="ctr">
                  <a:buNone/>
                </a:pPr>
                <a:r>
                  <a:rPr lang="it-IT" sz="18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= 8 : 4 = 2</a:t>
                </a:r>
              </a:p>
              <a:p>
                <a:pPr marL="180000" indent="-180000"/>
                <a:r>
                  <a:rPr lang="it-IT" sz="1800" dirty="0"/>
                  <a:t>Se il numeratore è uguale al denominatore, il quoziente è 1:</a:t>
                </a:r>
              </a:p>
              <a:p>
                <a:pPr marL="180000" indent="-180000" algn="ctr">
                  <a:buNone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= 5 : 5 = 1</a:t>
                </a:r>
              </a:p>
              <a:p>
                <a:pPr marL="180000" indent="-180000"/>
                <a:r>
                  <a:rPr lang="it-IT" sz="1800" dirty="0"/>
                  <a:t>Se il denominatore è 1, il quoziente è uguale al numeratore:</a:t>
                </a:r>
              </a:p>
              <a:p>
                <a:pPr marL="180000" indent="-180000" algn="ctr">
                  <a:buNone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= 3 : 1 = 3</a:t>
                </a:r>
              </a:p>
              <a:p>
                <a:pPr marL="0" indent="0">
                  <a:buNone/>
                </a:pPr>
                <a:endParaRPr lang="it-IT" sz="1800" b="1" dirty="0"/>
              </a:p>
              <a:p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363272" cy="4525963"/>
              </a:xfrm>
              <a:blipFill>
                <a:blip r:embed="rId2"/>
                <a:stretch>
                  <a:fillRect l="-607" t="-560" b="-39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1" descr="foglio quadretti.psd">
            <a:extLst>
              <a:ext uri="{FF2B5EF4-FFF2-40B4-BE49-F238E27FC236}">
                <a16:creationId xmlns:a16="http://schemas.microsoft.com/office/drawing/2014/main" id="{FBED1B40-4222-8844-A026-6C8FEA151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D2BD169D-327F-EA42-B4AC-13A1BCA5222F}"/>
              </a:ext>
            </a:extLst>
          </p:cNvPr>
          <p:cNvSpPr txBox="1">
            <a:spLocks/>
          </p:cNvSpPr>
          <p:nvPr/>
        </p:nvSpPr>
        <p:spPr bwMode="auto">
          <a:xfrm>
            <a:off x="466725" y="219075"/>
            <a:ext cx="8229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800000"/>
                </a:solidFill>
                <a:latin typeface="+mn-lt"/>
                <a:ea typeface="+mj-ea"/>
                <a:cs typeface="+mj-cs"/>
              </a:rPr>
              <a:t>La frazione come quoziente</a:t>
            </a:r>
          </a:p>
        </p:txBody>
      </p:sp>
      <p:pic>
        <p:nvPicPr>
          <p:cNvPr id="8" name="Immagine 3" descr="logo LATTES OK nero.jpg">
            <a:extLst>
              <a:ext uri="{FF2B5EF4-FFF2-40B4-BE49-F238E27FC236}">
                <a16:creationId xmlns:a16="http://schemas.microsoft.com/office/drawing/2014/main" id="{E393572D-BB37-034A-87CE-76F923C0D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527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1600201"/>
                <a:ext cx="8075240" cy="4525963"/>
              </a:xfrm>
            </p:spPr>
            <p:txBody>
              <a:bodyPr>
                <a:normAutofit/>
              </a:bodyPr>
              <a:lstStyle/>
              <a:p>
                <a:pPr marL="180000" indent="-180000"/>
                <a:r>
                  <a:rPr lang="it-IT" sz="1800" dirty="0"/>
                  <a:t>Se il numeratore è zero e il denominatore è diverso da zero, il quoziente è zero:</a:t>
                </a:r>
              </a:p>
              <a:p>
                <a:pPr marL="180000" indent="-180000" algn="ctr">
                  <a:buNone/>
                </a:pPr>
                <a:r>
                  <a:rPr lang="it-IT" sz="24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= 0 : 7 = 0</a:t>
                </a:r>
              </a:p>
              <a:p>
                <a:pPr marL="180000" indent="-180000"/>
                <a:r>
                  <a:rPr lang="it-IT" sz="1800" dirty="0"/>
                  <a:t>Se il denominatore è zero e il numeratore è diverso da zero, la frazione non ha significato:</a:t>
                </a:r>
              </a:p>
              <a:p>
                <a:pPr marL="180000" indent="-180000" algn="ctr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= 5 : 0 = impossibile</a:t>
                </a:r>
              </a:p>
              <a:p>
                <a:pPr marL="180000" indent="-180000"/>
                <a:r>
                  <a:rPr lang="it-IT" sz="1800" dirty="0"/>
                  <a:t>Se il numeratore e il denominatore sono uguali a zero, la frazione è indeterminata:</a:t>
                </a:r>
              </a:p>
              <a:p>
                <a:pPr marL="180000" indent="-180000" algn="ctr">
                  <a:buNone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= 0 : 0 = indeterminata</a:t>
                </a:r>
              </a:p>
              <a:p>
                <a:pPr marL="180000" indent="-180000">
                  <a:buNone/>
                </a:pPr>
                <a:endParaRPr lang="it-IT" sz="1800" b="1" dirty="0">
                  <a:solidFill>
                    <a:srgbClr val="FF0000"/>
                  </a:solidFill>
                </a:endParaRPr>
              </a:p>
              <a:p>
                <a:pPr marL="180000" indent="-180000">
                  <a:buNone/>
                </a:pPr>
                <a:endParaRPr lang="it-IT" sz="1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600201"/>
                <a:ext cx="8075240" cy="4525963"/>
              </a:xfrm>
              <a:blipFill>
                <a:blip r:embed="rId2"/>
                <a:stretch>
                  <a:fillRect l="-472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1" descr="foglio quadretti.psd">
            <a:extLst>
              <a:ext uri="{FF2B5EF4-FFF2-40B4-BE49-F238E27FC236}">
                <a16:creationId xmlns:a16="http://schemas.microsoft.com/office/drawing/2014/main" id="{FE017FA5-4C8C-304E-AB0F-A396B7C67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90A38361-077F-364D-82BD-DDBB9625BDAF}"/>
              </a:ext>
            </a:extLst>
          </p:cNvPr>
          <p:cNvSpPr txBox="1">
            <a:spLocks/>
          </p:cNvSpPr>
          <p:nvPr/>
        </p:nvSpPr>
        <p:spPr bwMode="auto">
          <a:xfrm>
            <a:off x="466725" y="219075"/>
            <a:ext cx="8229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800000"/>
                </a:solidFill>
                <a:latin typeface="+mn-lt"/>
                <a:ea typeface="+mj-ea"/>
                <a:cs typeface="+mj-cs"/>
              </a:rPr>
              <a:t>La frazione come quoziente</a:t>
            </a:r>
          </a:p>
        </p:txBody>
      </p:sp>
      <p:pic>
        <p:nvPicPr>
          <p:cNvPr id="8" name="Immagine 3" descr="logo LATTES OK nero.jpg">
            <a:extLst>
              <a:ext uri="{FF2B5EF4-FFF2-40B4-BE49-F238E27FC236}">
                <a16:creationId xmlns:a16="http://schemas.microsoft.com/office/drawing/2014/main" id="{8DDF9E60-6729-D347-9988-277FF7441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39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600201"/>
                <a:ext cx="7632848" cy="4525963"/>
              </a:xfrm>
            </p:spPr>
            <p:txBody>
              <a:bodyPr>
                <a:normAutofit/>
              </a:bodyPr>
              <a:lstStyle/>
              <a:p>
                <a:pPr marL="180000" indent="-180000"/>
                <a:r>
                  <a:rPr lang="it-IT" sz="1800" b="1" dirty="0"/>
                  <a:t>Una frazione propria ha il numeratore minore del denominatore.</a:t>
                </a:r>
              </a:p>
              <a:p>
                <a:pPr marL="180000" indent="-180000" algn="ctr">
                  <a:buNone/>
                </a:pPr>
                <a:r>
                  <a:rPr lang="it-IT" sz="2400" b="1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endParaRPr lang="it-IT" sz="2400" b="1" dirty="0"/>
              </a:p>
              <a:p>
                <a:pPr marL="180000" indent="-180000"/>
                <a:endParaRPr lang="it-IT" sz="1800" b="1" dirty="0"/>
              </a:p>
              <a:p>
                <a:pPr marL="180000" indent="-180000"/>
                <a:r>
                  <a:rPr lang="it-IT" sz="1800" b="1" dirty="0"/>
                  <a:t>Una frazione impropria ha il numeratore maggiore del denominatore.</a:t>
                </a:r>
              </a:p>
              <a:p>
                <a:pPr marL="180000" indent="-180000" algn="ctr">
                  <a:buNone/>
                </a:pPr>
                <a:r>
                  <a:rPr lang="it-IT" sz="1800" b="1" dirty="0"/>
                  <a:t>	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𝟗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𝟏𝟏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endParaRPr lang="it-IT" sz="2400" b="1" dirty="0"/>
              </a:p>
              <a:p>
                <a:pPr marL="180000" indent="-180000"/>
                <a:endParaRPr lang="it-IT" sz="1800" b="1" dirty="0"/>
              </a:p>
              <a:p>
                <a:pPr marL="180000" indent="-180000"/>
                <a:r>
                  <a:rPr lang="it-IT" sz="1800" b="1" dirty="0"/>
                  <a:t>Una frazione apparente ha il numeratore uguale o multiplo del denominatore.</a:t>
                </a:r>
              </a:p>
              <a:p>
                <a:pPr marL="180000" indent="-180000" algn="ctr">
                  <a:buNone/>
                </a:pPr>
                <a:r>
                  <a:rPr lang="it-IT" sz="2400" b="1" dirty="0"/>
                  <a:t>	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it-IT" sz="2400" b="1" i="1" dirty="0">
                    <a:solidFill>
                      <a:srgbClr val="FF0000"/>
                    </a:solidFill>
                  </a:rPr>
                  <a:t> </a:t>
                </a:r>
                <a:endParaRPr lang="it-IT" sz="2400" b="1" dirty="0"/>
              </a:p>
              <a:p>
                <a:pPr marL="180000" indent="-180000"/>
                <a:endParaRPr lang="it-IT" sz="1800" b="1" dirty="0"/>
              </a:p>
              <a:p>
                <a:pPr marL="180000" lvl="1" indent="-180000">
                  <a:buNone/>
                </a:pPr>
                <a:endParaRPr lang="it-IT" sz="1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600201"/>
                <a:ext cx="7632848" cy="4525963"/>
              </a:xfrm>
              <a:blipFill>
                <a:blip r:embed="rId2"/>
                <a:stretch>
                  <a:fillRect l="-498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1" descr="foglio quadretti.psd">
            <a:extLst>
              <a:ext uri="{FF2B5EF4-FFF2-40B4-BE49-F238E27FC236}">
                <a16:creationId xmlns:a16="http://schemas.microsoft.com/office/drawing/2014/main" id="{091D99B4-DA04-1142-AD68-D6468B350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51E9E248-906A-B148-8D08-F56862EA44D3}"/>
              </a:ext>
            </a:extLst>
          </p:cNvPr>
          <p:cNvSpPr txBox="1">
            <a:spLocks/>
          </p:cNvSpPr>
          <p:nvPr/>
        </p:nvSpPr>
        <p:spPr bwMode="auto">
          <a:xfrm>
            <a:off x="466725" y="286097"/>
            <a:ext cx="8229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 fontScale="850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800000"/>
                </a:solidFill>
                <a:latin typeface="+mn-lt"/>
                <a:ea typeface="+mj-ea"/>
                <a:cs typeface="+mj-cs"/>
              </a:rPr>
              <a:t>Frazioni proprie, improprie, apparenti</a:t>
            </a:r>
          </a:p>
        </p:txBody>
      </p:sp>
      <p:pic>
        <p:nvPicPr>
          <p:cNvPr id="6" name="Immagine 3" descr="logo LATTES OK nero.jpg">
            <a:extLst>
              <a:ext uri="{FF2B5EF4-FFF2-40B4-BE49-F238E27FC236}">
                <a16:creationId xmlns:a16="http://schemas.microsoft.com/office/drawing/2014/main" id="{6C5A6080-9699-094A-9950-8CC1FEBCC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238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Due o più frazioni sono </a:t>
                </a:r>
                <a:r>
                  <a:rPr lang="it-IT" sz="1800" b="1" dirty="0"/>
                  <a:t>equivalenti</a:t>
                </a:r>
                <a:r>
                  <a:rPr lang="it-IT" sz="1800" dirty="0"/>
                  <a:t> se, applicate allo stesso intero, forniscono lo stesso risultato, cioè producono due o più grandezze uguali.</a:t>
                </a:r>
              </a:p>
              <a:p>
                <a:pPr marL="0" indent="0">
                  <a:buNone/>
                </a:pPr>
                <a:r>
                  <a:rPr lang="it-IT" sz="1800" dirty="0"/>
                  <a:t>Le frazioni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it-IT" sz="1800" i="1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it-IT" sz="1800" i="1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it-IT" sz="1800" b="1" i="1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>
                    <a:solidFill>
                      <a:schemeClr val="tx1"/>
                    </a:solidFill>
                  </a:rPr>
                  <a:t>, </a:t>
                </a:r>
                <a:r>
                  <a:rPr lang="it-IT" sz="1800" dirty="0"/>
                  <a:t>… sono scritte in modo diverso ma corrispondono tutte alla stessa parte dell’intero e perciò sono frazioni equivalenti.</a:t>
                </a:r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560" r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1" descr="foglio quadretti.psd">
            <a:extLst>
              <a:ext uri="{FF2B5EF4-FFF2-40B4-BE49-F238E27FC236}">
                <a16:creationId xmlns:a16="http://schemas.microsoft.com/office/drawing/2014/main" id="{A740436D-D977-C241-A8C7-360A3BEE7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F9F8F954-5290-E843-9CA1-1A3355310801}"/>
              </a:ext>
            </a:extLst>
          </p:cNvPr>
          <p:cNvSpPr txBox="1">
            <a:spLocks/>
          </p:cNvSpPr>
          <p:nvPr/>
        </p:nvSpPr>
        <p:spPr bwMode="auto">
          <a:xfrm>
            <a:off x="0" y="286097"/>
            <a:ext cx="914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 lnSpcReduction="1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it-IT" altLang="it-IT" sz="3700" b="1" dirty="0">
                <a:solidFill>
                  <a:srgbClr val="800000"/>
                </a:solidFill>
              </a:rPr>
              <a:t>Frazioni equivalenti </a:t>
            </a:r>
            <a:br>
              <a:rPr lang="it-IT" altLang="it-IT" sz="3700" b="1" dirty="0">
                <a:solidFill>
                  <a:srgbClr val="800000"/>
                </a:solidFill>
              </a:rPr>
            </a:br>
            <a:r>
              <a:rPr lang="it-IT" altLang="it-IT" sz="3700" b="1" dirty="0">
                <a:solidFill>
                  <a:srgbClr val="800000"/>
                </a:solidFill>
              </a:rPr>
              <a:t>e proprietà invariantiva</a:t>
            </a:r>
          </a:p>
        </p:txBody>
      </p:sp>
      <p:pic>
        <p:nvPicPr>
          <p:cNvPr id="8" name="Immagine 3" descr="logo LATTES OK nero.jpg">
            <a:extLst>
              <a:ext uri="{FF2B5EF4-FFF2-40B4-BE49-F238E27FC236}">
                <a16:creationId xmlns:a16="http://schemas.microsoft.com/office/drawing/2014/main" id="{42518F7C-C3AD-454F-B8B2-7481744AD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1" descr="cerchiomezzo.jpg">
            <a:extLst>
              <a:ext uri="{FF2B5EF4-FFF2-40B4-BE49-F238E27FC236}">
                <a16:creationId xmlns:a16="http://schemas.microsoft.com/office/drawing/2014/main" id="{613D9B11-B821-B049-843E-B3EA430D1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73463"/>
            <a:ext cx="63246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457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it-IT" sz="2000" b="1" dirty="0">
                <a:solidFill>
                  <a:srgbClr val="FF0000"/>
                </a:solidFill>
                <a:latin typeface="Calibri" charset="0"/>
              </a:rPr>
              <a:t>PROPRIETÀ INVARIANTIVA</a:t>
            </a:r>
          </a:p>
          <a:p>
            <a:pPr marL="0" indent="0">
              <a:spcBef>
                <a:spcPct val="0"/>
              </a:spcBef>
              <a:buNone/>
            </a:pPr>
            <a:r>
              <a:rPr lang="it-IT" sz="2000" dirty="0">
                <a:latin typeface="Calibri" charset="0"/>
              </a:rPr>
              <a:t>Moltiplicando o dividendo, se è possibile in modo esatto, entrambi i termini di una frazione per uno stesso numero diverso da zero, si ottiene una frazione equivalente a quella data.</a:t>
            </a:r>
          </a:p>
          <a:p>
            <a:pPr marL="0" indent="0">
              <a:spcBef>
                <a:spcPct val="0"/>
              </a:spcBef>
              <a:buNone/>
            </a:pPr>
            <a:endParaRPr lang="it-IT" sz="2000" dirty="0">
              <a:latin typeface="Calibri" charset="0"/>
            </a:endParaRPr>
          </a:p>
          <a:p>
            <a:pPr marL="180000" indent="-180000">
              <a:spcBef>
                <a:spcPct val="0"/>
              </a:spcBef>
            </a:pPr>
            <a:r>
              <a:rPr lang="it-IT" sz="2000" dirty="0">
                <a:latin typeface="Calibri" charset="0"/>
              </a:rPr>
              <a:t>Il valore di una frazione non cambia moltiplicando sia il numeratore che il denominatore per uno stesso numero:</a:t>
            </a:r>
          </a:p>
          <a:p>
            <a:pPr marL="180000" indent="-180000">
              <a:spcBef>
                <a:spcPct val="0"/>
              </a:spcBef>
            </a:pPr>
            <a:endParaRPr lang="it-IT" sz="2000" dirty="0">
              <a:latin typeface="Calibri" charset="0"/>
            </a:endParaRPr>
          </a:p>
          <a:p>
            <a:pPr marL="180000" indent="-180000">
              <a:spcBef>
                <a:spcPct val="0"/>
              </a:spcBef>
            </a:pPr>
            <a:endParaRPr lang="it-IT" sz="2000" dirty="0">
              <a:latin typeface="Calibri" charset="0"/>
            </a:endParaRPr>
          </a:p>
          <a:p>
            <a:pPr marL="180000" indent="-180000">
              <a:spcBef>
                <a:spcPct val="0"/>
              </a:spcBef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pPr marL="180000" indent="-180000">
              <a:spcBef>
                <a:spcPts val="1000"/>
              </a:spcBef>
            </a:pPr>
            <a:r>
              <a:rPr lang="it-IT" sz="2000" dirty="0">
                <a:latin typeface="Calibri" charset="0"/>
              </a:rPr>
              <a:t>Il valore di una frazione non cambia dividendo sia il numeratore che il denominatore per uno stesso numero:</a:t>
            </a:r>
          </a:p>
          <a:p>
            <a:pPr marL="0" indent="0">
              <a:spcBef>
                <a:spcPct val="0"/>
              </a:spcBef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endParaRPr lang="it-IT" sz="2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endParaRPr lang="it-IT" sz="2000" dirty="0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it-IT" sz="2000" dirty="0">
              <a:latin typeface="Calibri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it-IT" sz="2000" dirty="0">
              <a:latin typeface="Calibri" charset="0"/>
            </a:endParaRPr>
          </a:p>
        </p:txBody>
      </p:sp>
      <p:pic>
        <p:nvPicPr>
          <p:cNvPr id="6" name="Immagine 1" descr="foglio quadretti.psd">
            <a:extLst>
              <a:ext uri="{FF2B5EF4-FFF2-40B4-BE49-F238E27FC236}">
                <a16:creationId xmlns:a16="http://schemas.microsoft.com/office/drawing/2014/main" id="{C42AF80B-4508-164D-8D2F-AA807C356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2225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EEE38619-B49E-2542-87F4-E6DAE94C6632}"/>
              </a:ext>
            </a:extLst>
          </p:cNvPr>
          <p:cNvSpPr txBox="1">
            <a:spLocks/>
          </p:cNvSpPr>
          <p:nvPr/>
        </p:nvSpPr>
        <p:spPr bwMode="auto">
          <a:xfrm>
            <a:off x="0" y="286097"/>
            <a:ext cx="91440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 lnSpcReduction="1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it-IT" altLang="it-IT" sz="3700" b="1" dirty="0">
                <a:solidFill>
                  <a:srgbClr val="800000"/>
                </a:solidFill>
              </a:rPr>
              <a:t>Frazioni equivalenti </a:t>
            </a:r>
            <a:br>
              <a:rPr lang="it-IT" altLang="it-IT" sz="3700" b="1" dirty="0">
                <a:solidFill>
                  <a:srgbClr val="800000"/>
                </a:solidFill>
              </a:rPr>
            </a:br>
            <a:r>
              <a:rPr lang="it-IT" altLang="it-IT" sz="3700" b="1" dirty="0">
                <a:solidFill>
                  <a:srgbClr val="800000"/>
                </a:solidFill>
              </a:rPr>
              <a:t>e </a:t>
            </a:r>
            <a:r>
              <a:rPr lang="it-IT" altLang="it-IT" sz="3700" b="1">
                <a:solidFill>
                  <a:srgbClr val="800000"/>
                </a:solidFill>
              </a:rPr>
              <a:t>proprietà invariantiva</a:t>
            </a:r>
            <a:endParaRPr lang="it-IT" altLang="it-IT" sz="3700" b="1" dirty="0">
              <a:solidFill>
                <a:srgbClr val="800000"/>
              </a:solidFill>
            </a:endParaRPr>
          </a:p>
        </p:txBody>
      </p:sp>
      <p:pic>
        <p:nvPicPr>
          <p:cNvPr id="8" name="Immagine 3" descr="logo LATTES OK nero.jpg">
            <a:extLst>
              <a:ext uri="{FF2B5EF4-FFF2-40B4-BE49-F238E27FC236}">
                <a16:creationId xmlns:a16="http://schemas.microsoft.com/office/drawing/2014/main" id="{EB7F08B7-4E65-D946-BFC0-C800FCCB2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4600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5" descr="esempio3.jpg">
            <a:extLst>
              <a:ext uri="{FF2B5EF4-FFF2-40B4-BE49-F238E27FC236}">
                <a16:creationId xmlns:a16="http://schemas.microsoft.com/office/drawing/2014/main" id="{5BD5F202-9265-834C-85DD-2146FB5FD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3872754"/>
            <a:ext cx="3649662" cy="85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6" descr="esempio4.jpg">
            <a:extLst>
              <a:ext uri="{FF2B5EF4-FFF2-40B4-BE49-F238E27FC236}">
                <a16:creationId xmlns:a16="http://schemas.microsoft.com/office/drawing/2014/main" id="{F1EF40E3-FC22-3D4C-9326-0DC2ADA22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512964"/>
            <a:ext cx="3648075" cy="101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5937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1395</Words>
  <Application>Microsoft Macintosh PowerPoint</Application>
  <PresentationFormat>Presentazione su schermo (4:3)</PresentationFormat>
  <Paragraphs>153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 Math</vt:lpstr>
      <vt:lpstr>Tema di Office</vt:lpstr>
      <vt:lpstr>Le frazioni</vt:lpstr>
      <vt:lpstr>Dall’unità frazionaria alla frazione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frazioni</dc:title>
  <dc:creator>Elisa Favro</dc:creator>
  <cp:lastModifiedBy>Microsoft Office User</cp:lastModifiedBy>
  <cp:revision>57</cp:revision>
  <dcterms:created xsi:type="dcterms:W3CDTF">2020-04-02T08:46:16Z</dcterms:created>
  <dcterms:modified xsi:type="dcterms:W3CDTF">2020-04-15T10:53:20Z</dcterms:modified>
</cp:coreProperties>
</file>